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4" r:id="rId1"/>
  </p:sldMasterIdLst>
  <p:notesMasterIdLst>
    <p:notesMasterId r:id="rId7"/>
  </p:notesMasterIdLst>
  <p:sldIdLst>
    <p:sldId id="256" r:id="rId2"/>
    <p:sldId id="257" r:id="rId3"/>
    <p:sldId id="260" r:id="rId4"/>
    <p:sldId id="261" r:id="rId5"/>
    <p:sldId id="259" r:id="rId6"/>
  </p:sldIdLst>
  <p:sldSz cx="16559213" cy="8640763"/>
  <p:notesSz cx="6858000" cy="9144000"/>
  <p:defaultTextStyle>
    <a:defPPr>
      <a:defRPr lang="de-DE"/>
    </a:defPPr>
    <a:lvl1pPr marL="0" algn="l" defTabSz="1209519" rtl="0" eaLnBrk="1" latinLnBrk="0" hangingPunct="1">
      <a:defRPr sz="2381" kern="1200">
        <a:solidFill>
          <a:schemeClr val="tx1"/>
        </a:solidFill>
        <a:latin typeface="+mn-lt"/>
        <a:ea typeface="+mn-ea"/>
        <a:cs typeface="+mn-cs"/>
      </a:defRPr>
    </a:lvl1pPr>
    <a:lvl2pPr marL="604760" algn="l" defTabSz="1209519" rtl="0" eaLnBrk="1" latinLnBrk="0" hangingPunct="1">
      <a:defRPr sz="2381" kern="1200">
        <a:solidFill>
          <a:schemeClr val="tx1"/>
        </a:solidFill>
        <a:latin typeface="+mn-lt"/>
        <a:ea typeface="+mn-ea"/>
        <a:cs typeface="+mn-cs"/>
      </a:defRPr>
    </a:lvl2pPr>
    <a:lvl3pPr marL="1209519" algn="l" defTabSz="1209519" rtl="0" eaLnBrk="1" latinLnBrk="0" hangingPunct="1">
      <a:defRPr sz="2381" kern="1200">
        <a:solidFill>
          <a:schemeClr val="tx1"/>
        </a:solidFill>
        <a:latin typeface="+mn-lt"/>
        <a:ea typeface="+mn-ea"/>
        <a:cs typeface="+mn-cs"/>
      </a:defRPr>
    </a:lvl3pPr>
    <a:lvl4pPr marL="1814280" algn="l" defTabSz="1209519" rtl="0" eaLnBrk="1" latinLnBrk="0" hangingPunct="1">
      <a:defRPr sz="2381" kern="1200">
        <a:solidFill>
          <a:schemeClr val="tx1"/>
        </a:solidFill>
        <a:latin typeface="+mn-lt"/>
        <a:ea typeface="+mn-ea"/>
        <a:cs typeface="+mn-cs"/>
      </a:defRPr>
    </a:lvl4pPr>
    <a:lvl5pPr marL="2419039" algn="l" defTabSz="1209519" rtl="0" eaLnBrk="1" latinLnBrk="0" hangingPunct="1">
      <a:defRPr sz="2381" kern="1200">
        <a:solidFill>
          <a:schemeClr val="tx1"/>
        </a:solidFill>
        <a:latin typeface="+mn-lt"/>
        <a:ea typeface="+mn-ea"/>
        <a:cs typeface="+mn-cs"/>
      </a:defRPr>
    </a:lvl5pPr>
    <a:lvl6pPr marL="3023799" algn="l" defTabSz="1209519" rtl="0" eaLnBrk="1" latinLnBrk="0" hangingPunct="1">
      <a:defRPr sz="2381" kern="1200">
        <a:solidFill>
          <a:schemeClr val="tx1"/>
        </a:solidFill>
        <a:latin typeface="+mn-lt"/>
        <a:ea typeface="+mn-ea"/>
        <a:cs typeface="+mn-cs"/>
      </a:defRPr>
    </a:lvl6pPr>
    <a:lvl7pPr marL="3628559" algn="l" defTabSz="1209519" rtl="0" eaLnBrk="1" latinLnBrk="0" hangingPunct="1">
      <a:defRPr sz="2381" kern="1200">
        <a:solidFill>
          <a:schemeClr val="tx1"/>
        </a:solidFill>
        <a:latin typeface="+mn-lt"/>
        <a:ea typeface="+mn-ea"/>
        <a:cs typeface="+mn-cs"/>
      </a:defRPr>
    </a:lvl7pPr>
    <a:lvl8pPr marL="4233319" algn="l" defTabSz="1209519" rtl="0" eaLnBrk="1" latinLnBrk="0" hangingPunct="1">
      <a:defRPr sz="2381" kern="1200">
        <a:solidFill>
          <a:schemeClr val="tx1"/>
        </a:solidFill>
        <a:latin typeface="+mn-lt"/>
        <a:ea typeface="+mn-ea"/>
        <a:cs typeface="+mn-cs"/>
      </a:defRPr>
    </a:lvl8pPr>
    <a:lvl9pPr marL="4838079" algn="l" defTabSz="1209519" rtl="0" eaLnBrk="1" latinLnBrk="0" hangingPunct="1">
      <a:defRPr sz="2381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4902B"/>
    <a:srgbClr val="FF9900"/>
    <a:srgbClr val="B078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1418" autoAdjust="0"/>
  </p:normalViewPr>
  <p:slideViewPr>
    <p:cSldViewPr snapToGrid="0">
      <p:cViewPr varScale="1">
        <p:scale>
          <a:sx n="85" d="100"/>
          <a:sy n="85" d="100"/>
        </p:scale>
        <p:origin x="372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0D2BB5-862A-44F6-B011-12619CBA5020}" type="datetimeFigureOut">
              <a:rPr lang="de-DE" smtClean="0"/>
              <a:t>22.09.2014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473075" y="1143000"/>
            <a:ext cx="59118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Textmasterformat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3742B5-A29C-4F61-8CF7-8157CA5EFEA7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83848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09519" rtl="0" eaLnBrk="1" latinLnBrk="0" hangingPunct="1">
      <a:defRPr sz="1588" kern="1200">
        <a:solidFill>
          <a:schemeClr val="tx1"/>
        </a:solidFill>
        <a:latin typeface="+mn-lt"/>
        <a:ea typeface="+mn-ea"/>
        <a:cs typeface="+mn-cs"/>
      </a:defRPr>
    </a:lvl1pPr>
    <a:lvl2pPr marL="604760" algn="l" defTabSz="1209519" rtl="0" eaLnBrk="1" latinLnBrk="0" hangingPunct="1">
      <a:defRPr sz="1588" kern="1200">
        <a:solidFill>
          <a:schemeClr val="tx1"/>
        </a:solidFill>
        <a:latin typeface="+mn-lt"/>
        <a:ea typeface="+mn-ea"/>
        <a:cs typeface="+mn-cs"/>
      </a:defRPr>
    </a:lvl2pPr>
    <a:lvl3pPr marL="1209519" algn="l" defTabSz="1209519" rtl="0" eaLnBrk="1" latinLnBrk="0" hangingPunct="1">
      <a:defRPr sz="1588" kern="1200">
        <a:solidFill>
          <a:schemeClr val="tx1"/>
        </a:solidFill>
        <a:latin typeface="+mn-lt"/>
        <a:ea typeface="+mn-ea"/>
        <a:cs typeface="+mn-cs"/>
      </a:defRPr>
    </a:lvl3pPr>
    <a:lvl4pPr marL="1814280" algn="l" defTabSz="1209519" rtl="0" eaLnBrk="1" latinLnBrk="0" hangingPunct="1">
      <a:defRPr sz="1588" kern="1200">
        <a:solidFill>
          <a:schemeClr val="tx1"/>
        </a:solidFill>
        <a:latin typeface="+mn-lt"/>
        <a:ea typeface="+mn-ea"/>
        <a:cs typeface="+mn-cs"/>
      </a:defRPr>
    </a:lvl4pPr>
    <a:lvl5pPr marL="2419039" algn="l" defTabSz="1209519" rtl="0" eaLnBrk="1" latinLnBrk="0" hangingPunct="1">
      <a:defRPr sz="1588" kern="1200">
        <a:solidFill>
          <a:schemeClr val="tx1"/>
        </a:solidFill>
        <a:latin typeface="+mn-lt"/>
        <a:ea typeface="+mn-ea"/>
        <a:cs typeface="+mn-cs"/>
      </a:defRPr>
    </a:lvl5pPr>
    <a:lvl6pPr marL="3023799" algn="l" defTabSz="1209519" rtl="0" eaLnBrk="1" latinLnBrk="0" hangingPunct="1">
      <a:defRPr sz="1588" kern="1200">
        <a:solidFill>
          <a:schemeClr val="tx1"/>
        </a:solidFill>
        <a:latin typeface="+mn-lt"/>
        <a:ea typeface="+mn-ea"/>
        <a:cs typeface="+mn-cs"/>
      </a:defRPr>
    </a:lvl6pPr>
    <a:lvl7pPr marL="3628559" algn="l" defTabSz="1209519" rtl="0" eaLnBrk="1" latinLnBrk="0" hangingPunct="1">
      <a:defRPr sz="1588" kern="1200">
        <a:solidFill>
          <a:schemeClr val="tx1"/>
        </a:solidFill>
        <a:latin typeface="+mn-lt"/>
        <a:ea typeface="+mn-ea"/>
        <a:cs typeface="+mn-cs"/>
      </a:defRPr>
    </a:lvl7pPr>
    <a:lvl8pPr marL="4233319" algn="l" defTabSz="1209519" rtl="0" eaLnBrk="1" latinLnBrk="0" hangingPunct="1">
      <a:defRPr sz="1588" kern="1200">
        <a:solidFill>
          <a:schemeClr val="tx1"/>
        </a:solidFill>
        <a:latin typeface="+mn-lt"/>
        <a:ea typeface="+mn-ea"/>
        <a:cs typeface="+mn-cs"/>
      </a:defRPr>
    </a:lvl8pPr>
    <a:lvl9pPr marL="4838079" algn="l" defTabSz="1209519" rtl="0" eaLnBrk="1" latinLnBrk="0" hangingPunct="1">
      <a:defRPr sz="158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473075" y="1143000"/>
            <a:ext cx="5911850" cy="30861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742B5-A29C-4F61-8CF7-8157CA5EFEA7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511652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3742B5-A29C-4F61-8CF7-8157CA5EFEA7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851792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069902" y="2919469"/>
            <a:ext cx="12419410" cy="2758844"/>
          </a:xfrm>
        </p:spPr>
        <p:txBody>
          <a:bodyPr anchor="b"/>
          <a:lstStyle>
            <a:lvl1pPr algn="ctr">
              <a:defRPr sz="10000"/>
            </a:lvl1pPr>
          </a:lstStyle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69902" y="5794323"/>
            <a:ext cx="12419410" cy="1664095"/>
          </a:xfrm>
        </p:spPr>
        <p:txBody>
          <a:bodyPr>
            <a:normAutofit/>
          </a:bodyPr>
          <a:lstStyle>
            <a:lvl1pPr marL="0" indent="0" algn="ctr">
              <a:buNone/>
              <a:defRPr sz="5400">
                <a:solidFill>
                  <a:schemeClr val="tx1">
                    <a:lumMod val="95000"/>
                  </a:schemeClr>
                </a:solidFill>
              </a:defRPr>
            </a:lvl1pPr>
            <a:lvl2pPr marL="576072" indent="0" algn="ctr">
              <a:buNone/>
              <a:defRPr sz="2520"/>
            </a:lvl2pPr>
            <a:lvl3pPr marL="1152144" indent="0" algn="ctr">
              <a:buNone/>
              <a:defRPr sz="2268"/>
            </a:lvl3pPr>
            <a:lvl4pPr marL="1728216" indent="0" algn="ctr">
              <a:buNone/>
              <a:defRPr sz="2016"/>
            </a:lvl4pPr>
            <a:lvl5pPr marL="2304288" indent="0" algn="ctr">
              <a:buNone/>
              <a:defRPr sz="2016"/>
            </a:lvl5pPr>
            <a:lvl6pPr marL="2880360" indent="0" algn="ctr">
              <a:buNone/>
              <a:defRPr sz="2016"/>
            </a:lvl6pPr>
            <a:lvl7pPr marL="3456432" indent="0" algn="ctr">
              <a:buNone/>
              <a:defRPr sz="2016"/>
            </a:lvl7pPr>
            <a:lvl8pPr marL="4032504" indent="0" algn="ctr">
              <a:buNone/>
              <a:defRPr sz="2016"/>
            </a:lvl8pPr>
            <a:lvl9pPr marL="4608576" indent="0" algn="ctr">
              <a:buNone/>
              <a:defRPr sz="2016"/>
            </a:lvl9pPr>
          </a:lstStyle>
          <a:p>
            <a:r>
              <a:rPr lang="de-DE" dirty="0" smtClean="0"/>
              <a:t>Formatvorlage des Untertitelmasters durch Klicken bearbeiten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32658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95000"/>
                  </a:schemeClr>
                </a:solidFill>
              </a:defRPr>
            </a:lvl1pPr>
            <a:lvl2pPr>
              <a:buClr>
                <a:schemeClr val="accent5"/>
              </a:buClr>
              <a:defRPr>
                <a:solidFill>
                  <a:schemeClr val="tx1">
                    <a:lumMod val="95000"/>
                  </a:schemeClr>
                </a:solidFill>
              </a:defRPr>
            </a:lvl2pPr>
            <a:lvl3pPr>
              <a:buClr>
                <a:schemeClr val="accent5"/>
              </a:buClr>
              <a:defRPr>
                <a:solidFill>
                  <a:schemeClr val="tx1">
                    <a:lumMod val="95000"/>
                  </a:schemeClr>
                </a:solidFill>
              </a:defRPr>
            </a:lvl3pPr>
            <a:lvl4pPr>
              <a:buClr>
                <a:schemeClr val="accent5"/>
              </a:buClr>
              <a:defRPr>
                <a:solidFill>
                  <a:schemeClr val="tx1">
                    <a:lumMod val="95000"/>
                  </a:schemeClr>
                </a:solidFill>
              </a:defRPr>
            </a:lvl4pPr>
            <a:lvl5pPr>
              <a:buClr>
                <a:schemeClr val="accent5"/>
              </a:buClr>
              <a:defRPr>
                <a:solidFill>
                  <a:schemeClr val="tx1">
                    <a:lumMod val="95000"/>
                  </a:schemeClr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1127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76270" y="143218"/>
            <a:ext cx="16260896" cy="1233889"/>
          </a:xfrm>
          <a:prstGeom prst="rect">
            <a:avLst/>
          </a:prstGeom>
        </p:spPr>
        <p:txBody>
          <a:bodyPr vert="horz" lIns="91440" tIns="18000" rIns="91440" bIns="18000" rtlCol="0" anchor="ctr">
            <a:noAutofit/>
          </a:bodyPr>
          <a:lstStyle/>
          <a:p>
            <a:r>
              <a:rPr lang="de-DE" dirty="0" smtClean="0"/>
              <a:t>Titelmasterformat durch Klicken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6270" y="1520328"/>
            <a:ext cx="16260896" cy="69406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  <a:p>
            <a:pPr lvl="3"/>
            <a:r>
              <a:rPr lang="de-DE" dirty="0" smtClean="0"/>
              <a:t>Vierte Ebene</a:t>
            </a:r>
          </a:p>
          <a:p>
            <a:pPr lvl="4"/>
            <a:r>
              <a:rPr lang="de-DE" dirty="0" smtClean="0"/>
              <a:t>Fünfte Ebene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82142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</p:sldLayoutIdLst>
  <p:hf hdr="0" ftr="0" dt="0"/>
  <p:txStyles>
    <p:titleStyle>
      <a:lvl1pPr algn="r" defTabSz="1152144" rtl="0" eaLnBrk="1" latinLnBrk="0" hangingPunct="1">
        <a:lnSpc>
          <a:spcPct val="90000"/>
        </a:lnSpc>
        <a:spcBef>
          <a:spcPct val="0"/>
        </a:spcBef>
        <a:buNone/>
        <a:defRPr sz="8800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452438" indent="-452438" algn="l" defTabSz="1152144" rtl="0" eaLnBrk="1" latinLnBrk="0" hangingPunct="1">
        <a:lnSpc>
          <a:spcPct val="90000"/>
        </a:lnSpc>
        <a:spcBef>
          <a:spcPts val="1260"/>
        </a:spcBef>
        <a:buClr>
          <a:schemeClr val="accent1"/>
        </a:buClr>
        <a:buFont typeface="Wingdings" panose="05000000000000000000" pitchFamily="2" charset="2"/>
        <a:buChar char="§"/>
        <a:tabLst/>
        <a:defRPr sz="6000" kern="1200" cap="all" baseline="0">
          <a:solidFill>
            <a:schemeClr val="tx1">
              <a:lumMod val="95000"/>
            </a:schemeClr>
          </a:solidFill>
          <a:latin typeface="+mn-lt"/>
          <a:ea typeface="+mn-ea"/>
          <a:cs typeface="+mn-cs"/>
        </a:defRPr>
      </a:lvl1pPr>
      <a:lvl2pPr marL="981075" indent="-441325" algn="l" defTabSz="1152144" rtl="0" eaLnBrk="1" latinLnBrk="0" hangingPunct="1">
        <a:lnSpc>
          <a:spcPct val="90000"/>
        </a:lnSpc>
        <a:spcBef>
          <a:spcPts val="630"/>
        </a:spcBef>
        <a:buClr>
          <a:schemeClr val="accent5"/>
        </a:buClr>
        <a:buFont typeface="Wingdings" panose="05000000000000000000" pitchFamily="2" charset="2"/>
        <a:buChar char="§"/>
        <a:defRPr sz="5400" kern="1200">
          <a:solidFill>
            <a:schemeClr val="tx1">
              <a:lumMod val="95000"/>
            </a:schemeClr>
          </a:solidFill>
          <a:latin typeface="+mn-lt"/>
          <a:ea typeface="+mn-ea"/>
          <a:cs typeface="+mn-cs"/>
        </a:defRPr>
      </a:lvl2pPr>
      <a:lvl3pPr marL="1431925" indent="-352425" algn="l" defTabSz="1152144" rtl="0" eaLnBrk="1" latinLnBrk="0" hangingPunct="1">
        <a:lnSpc>
          <a:spcPct val="90000"/>
        </a:lnSpc>
        <a:spcBef>
          <a:spcPts val="630"/>
        </a:spcBef>
        <a:buClr>
          <a:schemeClr val="accent5"/>
        </a:buClr>
        <a:buFont typeface="Wingdings" panose="05000000000000000000" pitchFamily="2" charset="2"/>
        <a:buChar char="§"/>
        <a:defRPr sz="4800" kern="1200">
          <a:solidFill>
            <a:schemeClr val="tx1">
              <a:lumMod val="95000"/>
            </a:schemeClr>
          </a:solidFill>
          <a:latin typeface="+mn-lt"/>
          <a:ea typeface="+mn-ea"/>
          <a:cs typeface="+mn-cs"/>
        </a:defRPr>
      </a:lvl3pPr>
      <a:lvl4pPr marL="2060575" indent="-352425" algn="l" defTabSz="1152144" rtl="0" eaLnBrk="1" latinLnBrk="0" hangingPunct="1">
        <a:lnSpc>
          <a:spcPct val="90000"/>
        </a:lnSpc>
        <a:spcBef>
          <a:spcPts val="630"/>
        </a:spcBef>
        <a:buClr>
          <a:schemeClr val="accent5"/>
        </a:buClr>
        <a:buFont typeface="Wingdings" panose="05000000000000000000" pitchFamily="2" charset="2"/>
        <a:buChar char="§"/>
        <a:defRPr sz="4400" kern="1200">
          <a:solidFill>
            <a:schemeClr val="tx1">
              <a:lumMod val="95000"/>
            </a:schemeClr>
          </a:solidFill>
          <a:latin typeface="+mn-lt"/>
          <a:ea typeface="+mn-ea"/>
          <a:cs typeface="+mn-cs"/>
        </a:defRPr>
      </a:lvl4pPr>
      <a:lvl5pPr marL="2600325" indent="-363538" algn="l" defTabSz="1152144" rtl="0" eaLnBrk="1" latinLnBrk="0" hangingPunct="1">
        <a:lnSpc>
          <a:spcPct val="90000"/>
        </a:lnSpc>
        <a:spcBef>
          <a:spcPts val="630"/>
        </a:spcBef>
        <a:buClr>
          <a:schemeClr val="accent5"/>
        </a:buClr>
        <a:buFont typeface="Wingdings" panose="05000000000000000000" pitchFamily="2" charset="2"/>
        <a:buChar char="§"/>
        <a:defRPr sz="4400" kern="1200">
          <a:solidFill>
            <a:schemeClr val="tx1">
              <a:lumMod val="95000"/>
            </a:schemeClr>
          </a:solidFill>
          <a:latin typeface="+mn-lt"/>
          <a:ea typeface="+mn-ea"/>
          <a:cs typeface="+mn-cs"/>
        </a:defRPr>
      </a:lvl5pPr>
      <a:lvl6pPr marL="3168396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744468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320540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896612" indent="-288036" algn="l" defTabSz="1152144" rtl="0" eaLnBrk="1" latinLnBrk="0" hangingPunct="1">
        <a:lnSpc>
          <a:spcPct val="90000"/>
        </a:lnSpc>
        <a:spcBef>
          <a:spcPts val="630"/>
        </a:spcBef>
        <a:buFont typeface="Arial" panose="020B0604020202020204" pitchFamily="34" charset="0"/>
        <a:buChar char="•"/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2pPr>
      <a:lvl3pPr marL="1152144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3pPr>
      <a:lvl4pPr marL="1728216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4pPr>
      <a:lvl5pPr marL="2304288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5pPr>
      <a:lvl6pPr marL="2880360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6pPr>
      <a:lvl7pPr marL="3456432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7pPr>
      <a:lvl8pPr marL="4032504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8pPr>
      <a:lvl9pPr marL="4608576" algn="l" defTabSz="1152144" rtl="0" eaLnBrk="1" latinLnBrk="0" hangingPunct="1">
        <a:defRPr sz="226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6559213" cy="8762190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-166256" y="6515080"/>
            <a:ext cx="10972801" cy="1840676"/>
          </a:xfrm>
        </p:spPr>
        <p:txBody>
          <a:bodyPr/>
          <a:lstStyle/>
          <a:p>
            <a:pPr>
              <a:lnSpc>
                <a:spcPct val="70000"/>
              </a:lnSpc>
            </a:pPr>
            <a:r>
              <a:rPr lang="de-DE" sz="12600" dirty="0" smtClean="0"/>
              <a:t>Der Gedanke in der Maschine</a:t>
            </a:r>
            <a:endParaRPr lang="de-DE" sz="12600" dirty="0"/>
          </a:p>
        </p:txBody>
      </p:sp>
      <p:sp>
        <p:nvSpPr>
          <p:cNvPr id="7" name="Textfeld 6"/>
          <p:cNvSpPr txBox="1"/>
          <p:nvPr/>
        </p:nvSpPr>
        <p:spPr>
          <a:xfrm>
            <a:off x="237506" y="6156289"/>
            <a:ext cx="474668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 smtClean="0">
                <a:solidFill>
                  <a:schemeClr val="tx1">
                    <a:lumMod val="95000"/>
                  </a:schemeClr>
                </a:solidFill>
              </a:rPr>
              <a:t>Professur für Kommunikationstechnik</a:t>
            </a:r>
            <a:endParaRPr lang="de-DE" sz="4000" dirty="0">
              <a:solidFill>
                <a:schemeClr val="tx1">
                  <a:lumMod val="95000"/>
                </a:schemeClr>
              </a:solidFill>
            </a:endParaRPr>
          </a:p>
        </p:txBody>
      </p:sp>
      <p:sp>
        <p:nvSpPr>
          <p:cNvPr id="9" name="Textfeld 8"/>
          <p:cNvSpPr txBox="1"/>
          <p:nvPr/>
        </p:nvSpPr>
        <p:spPr>
          <a:xfrm>
            <a:off x="235528" y="8018736"/>
            <a:ext cx="426565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4000" dirty="0" smtClean="0">
                <a:solidFill>
                  <a:schemeClr val="tx1">
                    <a:lumMod val="95000"/>
                  </a:schemeClr>
                </a:solidFill>
              </a:rPr>
              <a:t>Prof. Dr.-Ing. habil. Matthias Wolff</a:t>
            </a:r>
            <a:endParaRPr lang="de-DE" sz="4000" dirty="0">
              <a:solidFill>
                <a:schemeClr val="tx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12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 smtClean="0"/>
              <a:t>KOMMUNIKATIONSTECHNIK der nächsten Generation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Ziel: Überwinden mentaler Grenzen</a:t>
            </a:r>
          </a:p>
          <a:p>
            <a:pPr lvl="1"/>
            <a:r>
              <a:rPr lang="de-DE" dirty="0" smtClean="0"/>
              <a:t>Medien, Kommunikation, Technik, ...</a:t>
            </a:r>
            <a:r>
              <a:rPr lang="de-DE" baseline="15000" dirty="0" smtClean="0">
                <a:sym typeface="Wingdings" panose="05000000000000000000" pitchFamily="2" charset="2"/>
              </a:rPr>
              <a:t></a:t>
            </a:r>
            <a:r>
              <a:rPr lang="de-DE" dirty="0" smtClean="0">
                <a:sym typeface="Wingdings" panose="05000000000000000000" pitchFamily="2" charset="2"/>
              </a:rPr>
              <a:t> Informationsüberlastung</a:t>
            </a:r>
          </a:p>
          <a:p>
            <a:pPr lvl="1"/>
            <a:r>
              <a:rPr lang="de-DE" dirty="0" smtClean="0">
                <a:sym typeface="Wingdings" panose="05000000000000000000" pitchFamily="2" charset="2"/>
              </a:rPr>
              <a:t>Symptome: Unsicherheit, Verwirrung, </a:t>
            </a:r>
            <a:r>
              <a:rPr lang="de-DE" dirty="0" smtClean="0">
                <a:sym typeface="Wingdings" panose="05000000000000000000" pitchFamily="2" charset="2"/>
              </a:rPr>
              <a:t>Stress </a:t>
            </a:r>
            <a:r>
              <a:rPr lang="de-DE" dirty="0" smtClean="0">
                <a:sym typeface="Wingdings" panose="05000000000000000000" pitchFamily="2" charset="2"/>
              </a:rPr>
              <a:t>...</a:t>
            </a:r>
            <a:endParaRPr lang="de-DE" dirty="0" smtClean="0"/>
          </a:p>
          <a:p>
            <a:pPr>
              <a:spcBef>
                <a:spcPts val="4000"/>
              </a:spcBef>
            </a:pPr>
            <a:r>
              <a:rPr lang="de-DE" dirty="0" smtClean="0"/>
              <a:t>WEG: PHYSISCHE WERKZEUGE </a:t>
            </a:r>
            <a:r>
              <a:rPr lang="de-DE" baseline="15000" dirty="0" smtClean="0">
                <a:sym typeface="Wingdings" panose="05000000000000000000" pitchFamily="2" charset="2"/>
              </a:rPr>
              <a:t></a:t>
            </a:r>
            <a:r>
              <a:rPr lang="de-DE" dirty="0" smtClean="0">
                <a:sym typeface="Wingdings" panose="05000000000000000000" pitchFamily="2" charset="2"/>
              </a:rPr>
              <a:t> </a:t>
            </a:r>
            <a:r>
              <a:rPr lang="de-DE" dirty="0" smtClean="0">
                <a:solidFill>
                  <a:schemeClr val="accent1"/>
                </a:solidFill>
                <a:sym typeface="Wingdings" panose="05000000000000000000" pitchFamily="2" charset="2"/>
              </a:rPr>
              <a:t>MENTALE WERKZEUGE</a:t>
            </a:r>
            <a:endParaRPr lang="de-DE" dirty="0" smtClean="0">
              <a:solidFill>
                <a:schemeClr val="accent1"/>
              </a:solidFill>
            </a:endParaRPr>
          </a:p>
          <a:p>
            <a:pPr lvl="1"/>
            <a:r>
              <a:rPr lang="de-DE" dirty="0" smtClean="0"/>
              <a:t>lösungsgetrieben </a:t>
            </a:r>
            <a:r>
              <a:rPr lang="de-DE" baseline="15000" dirty="0" smtClean="0">
                <a:sym typeface="Wingdings" panose="05000000000000000000" pitchFamily="2" charset="2"/>
              </a:rPr>
              <a:t></a:t>
            </a:r>
            <a:r>
              <a:rPr lang="de-DE" dirty="0" smtClean="0">
                <a:sym typeface="Wingdings" panose="05000000000000000000" pitchFamily="2" charset="2"/>
              </a:rPr>
              <a:t> bedürfnisgetrieben</a:t>
            </a:r>
            <a:endParaRPr lang="de-DE" dirty="0" smtClean="0"/>
          </a:p>
          <a:p>
            <a:pPr lvl="1"/>
            <a:r>
              <a:rPr lang="de-DE" dirty="0" smtClean="0"/>
              <a:t>Kern: </a:t>
            </a:r>
            <a:r>
              <a:rPr lang="de-DE" dirty="0" smtClean="0">
                <a:solidFill>
                  <a:schemeClr val="accent1"/>
                </a:solidFill>
              </a:rPr>
              <a:t>mathematisches Gedankenmodell</a:t>
            </a:r>
            <a:endParaRPr lang="de-DE" dirty="0">
              <a:solidFill>
                <a:schemeClr val="accent1"/>
              </a:solidFill>
            </a:endParaRPr>
          </a:p>
          <a:p>
            <a:pPr lvl="1"/>
            <a:r>
              <a:rPr lang="de-DE" dirty="0" smtClean="0"/>
              <a:t>natürliche Schnittstelle: menschliche </a:t>
            </a:r>
            <a:r>
              <a:rPr lang="de-DE" dirty="0" smtClean="0"/>
              <a:t>Sinne, Sprache!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0292" y="4942703"/>
            <a:ext cx="5122731" cy="3574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50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 smtClean="0"/>
              <a:t>MENTALE WERKZEUGE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STAND DER TECHNIK</a:t>
            </a:r>
          </a:p>
          <a:p>
            <a:pPr lvl="1"/>
            <a:r>
              <a:rPr lang="de-DE" dirty="0" smtClean="0"/>
              <a:t>physische Werkzeuge zur Informationsverarbeitung</a:t>
            </a:r>
          </a:p>
          <a:p>
            <a:pPr lvl="1"/>
            <a:r>
              <a:rPr lang="de-DE" dirty="0" smtClean="0"/>
              <a:t>unzulänglich</a:t>
            </a:r>
          </a:p>
          <a:p>
            <a:pPr>
              <a:spcBef>
                <a:spcPts val="3200"/>
              </a:spcBef>
            </a:pPr>
            <a:r>
              <a:rPr lang="de-DE" dirty="0" smtClean="0"/>
              <a:t>ELEMENTARES BEISPIEL: KOGNITIVE HEIZUNG</a:t>
            </a:r>
            <a:endParaRPr lang="de-DE" dirty="0"/>
          </a:p>
          <a:p>
            <a:pPr lvl="1"/>
            <a:r>
              <a:rPr lang="de-DE" dirty="0" smtClean="0"/>
              <a:t>Nutzereingabe: </a:t>
            </a:r>
            <a:r>
              <a:rPr lang="de-DE" dirty="0" smtClean="0">
                <a:solidFill>
                  <a:schemeClr val="accent1"/>
                </a:solidFill>
              </a:rPr>
              <a:t>„Ich fahre </a:t>
            </a:r>
            <a:r>
              <a:rPr lang="de-DE" dirty="0" err="1" smtClean="0">
                <a:solidFill>
                  <a:schemeClr val="accent1"/>
                </a:solidFill>
              </a:rPr>
              <a:t>über‘s</a:t>
            </a:r>
            <a:r>
              <a:rPr lang="de-DE" dirty="0" smtClean="0">
                <a:solidFill>
                  <a:schemeClr val="accent1"/>
                </a:solidFill>
              </a:rPr>
              <a:t> Wochenende weg.“  </a:t>
            </a:r>
            <a:r>
              <a:rPr lang="de-DE" baseline="15000" dirty="0" smtClean="0">
                <a:solidFill>
                  <a:schemeClr val="accent1"/>
                </a:solidFill>
                <a:sym typeface="Wingdings" panose="05000000000000000000" pitchFamily="2" charset="2"/>
              </a:rPr>
              <a:t></a:t>
            </a:r>
            <a:endParaRPr lang="de-DE" baseline="15000" dirty="0" smtClean="0">
              <a:solidFill>
                <a:schemeClr val="accent1"/>
              </a:solidFill>
            </a:endParaRPr>
          </a:p>
          <a:p>
            <a:pPr lvl="1"/>
            <a:r>
              <a:rPr lang="de-DE" dirty="0" smtClean="0"/>
              <a:t>Maschinengedanke: „Also: Schalte Samstag um 9 Uhr </a:t>
            </a:r>
            <a:br>
              <a:rPr lang="de-DE" dirty="0" smtClean="0"/>
            </a:br>
            <a:r>
              <a:rPr lang="de-DE" dirty="0" smtClean="0"/>
              <a:t>ab und Sonntag um 20 Uhr wieder ein!“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2018" y="2792627"/>
            <a:ext cx="5658128" cy="558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06029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 smtClean="0"/>
              <a:t>MENTALE WERKZEUGE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TECHNISCHE AUFGABEN</a:t>
            </a:r>
            <a:endParaRPr lang="de-DE" dirty="0"/>
          </a:p>
          <a:p>
            <a:pPr lvl="1"/>
            <a:r>
              <a:rPr lang="de-DE" dirty="0"/>
              <a:t>automatisches Lernen und </a:t>
            </a:r>
            <a:r>
              <a:rPr lang="de-DE" dirty="0" smtClean="0"/>
              <a:t>Adaptieren </a:t>
            </a:r>
            <a:r>
              <a:rPr lang="de-DE" dirty="0" smtClean="0">
                <a:solidFill>
                  <a:schemeClr val="accent5"/>
                </a:solidFill>
                <a:sym typeface="Wingdings" panose="05000000000000000000" pitchFamily="2" charset="2"/>
              </a:rPr>
              <a:t></a:t>
            </a:r>
            <a:r>
              <a:rPr lang="de-DE" dirty="0" smtClean="0"/>
              <a:t> </a:t>
            </a:r>
          </a:p>
          <a:p>
            <a:pPr lvl="1"/>
            <a:r>
              <a:rPr lang="de-DE" dirty="0"/>
              <a:t>Umgang mit Unsicherheit und </a:t>
            </a:r>
            <a:r>
              <a:rPr lang="de-DE" dirty="0" smtClean="0"/>
              <a:t>Unvollständigkeit </a:t>
            </a:r>
            <a:r>
              <a:rPr lang="de-DE" dirty="0" smtClean="0">
                <a:solidFill>
                  <a:schemeClr val="accent5"/>
                </a:solidFill>
              </a:rPr>
              <a:t>(</a:t>
            </a:r>
            <a:r>
              <a:rPr lang="de-DE" dirty="0">
                <a:solidFill>
                  <a:schemeClr val="accent5"/>
                </a:solidFill>
                <a:sym typeface="Wingdings" panose="05000000000000000000" pitchFamily="2" charset="2"/>
              </a:rPr>
              <a:t></a:t>
            </a:r>
            <a:r>
              <a:rPr lang="de-DE" dirty="0" smtClean="0">
                <a:solidFill>
                  <a:schemeClr val="accent5"/>
                </a:solidFill>
              </a:rPr>
              <a:t>)</a:t>
            </a:r>
            <a:endParaRPr lang="de-DE" dirty="0">
              <a:solidFill>
                <a:schemeClr val="accent5"/>
              </a:solidFill>
            </a:endParaRPr>
          </a:p>
          <a:p>
            <a:pPr lvl="1"/>
            <a:r>
              <a:rPr lang="de-DE" dirty="0" smtClean="0"/>
              <a:t>Nachvollziehen menschlicher Gedanken </a:t>
            </a:r>
            <a:r>
              <a:rPr lang="de-DE" dirty="0" smtClean="0">
                <a:solidFill>
                  <a:schemeClr val="accent5"/>
                </a:solidFill>
              </a:rPr>
              <a:t>...</a:t>
            </a:r>
          </a:p>
          <a:p>
            <a:pPr lvl="1"/>
            <a:r>
              <a:rPr lang="de-DE" dirty="0" smtClean="0"/>
              <a:t>Abschätzen der Nutzererwartung </a:t>
            </a:r>
            <a:r>
              <a:rPr lang="de-DE" dirty="0" smtClean="0">
                <a:solidFill>
                  <a:schemeClr val="accent5"/>
                </a:solidFill>
              </a:rPr>
              <a:t>...</a:t>
            </a:r>
          </a:p>
          <a:p>
            <a:pPr lvl="1"/>
            <a:r>
              <a:rPr lang="de-DE" dirty="0" smtClean="0"/>
              <a:t>maschinelles Denken: Rechnen mit Gedanken </a:t>
            </a:r>
            <a:r>
              <a:rPr lang="de-DE" dirty="0" smtClean="0">
                <a:solidFill>
                  <a:schemeClr val="accent5"/>
                </a:solidFill>
              </a:rPr>
              <a:t>...</a:t>
            </a:r>
            <a:endParaRPr lang="de-DE" dirty="0">
              <a:solidFill>
                <a:schemeClr val="accent5"/>
              </a:solidFill>
            </a:endParaRPr>
          </a:p>
          <a:p>
            <a:r>
              <a:rPr lang="de-DE" dirty="0" smtClean="0"/>
              <a:t>NICHT ERFORDERLICH (UND </a:t>
            </a:r>
            <a:r>
              <a:rPr lang="de-DE" dirty="0" smtClean="0">
                <a:solidFill>
                  <a:schemeClr val="accent1"/>
                </a:solidFill>
              </a:rPr>
              <a:t>NICHT</a:t>
            </a:r>
            <a:r>
              <a:rPr lang="de-DE" dirty="0" smtClean="0"/>
              <a:t> GEWOLLT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Emotionen, </a:t>
            </a:r>
            <a:r>
              <a:rPr lang="de-DE" dirty="0"/>
              <a:t>Willen, Selbstreflexion, </a:t>
            </a:r>
            <a:r>
              <a:rPr lang="de-DE" dirty="0" smtClean="0"/>
              <a:t>..., Homunculus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42018" y="2792627"/>
            <a:ext cx="5658128" cy="5589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425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de-DE" dirty="0" smtClean="0">
                <a:latin typeface="Compacta LT Light" panose="02000508050000020004" pitchFamily="2" charset="0"/>
              </a:rPr>
              <a:t>…Maschinengedanken</a:t>
            </a:r>
            <a:endParaRPr lang="de-DE" dirty="0">
              <a:latin typeface="Compacta LT Light" panose="02000508050000020004" pitchFamily="2" charset="0"/>
            </a:endParaRPr>
          </a:p>
        </p:txBody>
      </p:sp>
      <p:pic>
        <p:nvPicPr>
          <p:cNvPr id="6" name="Grafik 5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22" y="54800"/>
            <a:ext cx="8550872" cy="8422194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7994823" y="7389347"/>
            <a:ext cx="840544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lvl="1" algn="r"/>
            <a:r>
              <a:rPr lang="de-DE" sz="2400" dirty="0" smtClean="0">
                <a:solidFill>
                  <a:schemeClr val="accent1"/>
                </a:solidFill>
              </a:rPr>
              <a:t>BILD: </a:t>
            </a:r>
            <a:br>
              <a:rPr lang="de-DE" sz="2400" dirty="0" smtClean="0">
                <a:solidFill>
                  <a:schemeClr val="accent1"/>
                </a:solidFill>
              </a:rPr>
            </a:br>
            <a:r>
              <a:rPr lang="de-DE" sz="2400" dirty="0" smtClean="0">
                <a:solidFill>
                  <a:schemeClr val="tx1">
                    <a:lumMod val="95000"/>
                  </a:schemeClr>
                </a:solidFill>
              </a:rPr>
              <a:t>PATENTANMELDUNG </a:t>
            </a:r>
            <a:r>
              <a:rPr lang="de-DE" sz="2400" dirty="0" smtClean="0">
                <a:solidFill>
                  <a:schemeClr val="tx1">
                    <a:lumMod val="95000"/>
                  </a:schemeClr>
                </a:solidFill>
                <a:latin typeface="Swiss911 UCm BT" panose="020B0608020202060204" pitchFamily="34" charset="0"/>
              </a:rPr>
              <a:t>„VERFAHREN UND VORRICHTUNG ZUR VERHALTENSSTEUERUNG VON SYSTEMEN“</a:t>
            </a:r>
            <a:br>
              <a:rPr lang="de-DE" sz="2400" dirty="0" smtClean="0">
                <a:solidFill>
                  <a:schemeClr val="tx1">
                    <a:lumMod val="95000"/>
                  </a:schemeClr>
                </a:solidFill>
                <a:latin typeface="Swiss911 UCm BT" panose="020B0608020202060204" pitchFamily="34" charset="0"/>
              </a:rPr>
            </a:br>
            <a:r>
              <a:rPr lang="de-DE" sz="2400" dirty="0" smtClean="0">
                <a:solidFill>
                  <a:schemeClr val="accent5"/>
                </a:solidFill>
                <a:latin typeface="Swiss911 UCm BT" panose="020B0608020202060204" pitchFamily="34" charset="0"/>
              </a:rPr>
              <a:t>(</a:t>
            </a:r>
            <a:r>
              <a:rPr lang="de-DE" sz="2400" dirty="0">
                <a:solidFill>
                  <a:schemeClr val="accent5"/>
                </a:solidFill>
                <a:latin typeface="Swiss911 UCm BT" panose="020B0608020202060204" pitchFamily="34" charset="0"/>
              </a:rPr>
              <a:t>BTU-KT, </a:t>
            </a:r>
            <a:r>
              <a:rPr lang="de-DE" sz="2400" dirty="0" err="1">
                <a:solidFill>
                  <a:schemeClr val="accent5"/>
                </a:solidFill>
                <a:latin typeface="Swiss911 UCm BT" panose="020B0608020202060204" pitchFamily="34" charset="0"/>
              </a:rPr>
              <a:t>FhG</a:t>
            </a:r>
            <a:r>
              <a:rPr lang="de-DE" sz="2400" dirty="0">
                <a:solidFill>
                  <a:schemeClr val="accent5"/>
                </a:solidFill>
                <a:latin typeface="Swiss911 UCm BT" panose="020B0608020202060204" pitchFamily="34" charset="0"/>
              </a:rPr>
              <a:t> IKTS-MD</a:t>
            </a:r>
            <a:r>
              <a:rPr lang="de-DE" sz="2400" dirty="0" smtClean="0">
                <a:solidFill>
                  <a:schemeClr val="accent5"/>
                </a:solidFill>
                <a:latin typeface="Swiss911 UCm BT" panose="020B0608020202060204" pitchFamily="34" charset="0"/>
              </a:rPr>
              <a:t>)</a:t>
            </a:r>
            <a:endParaRPr lang="de-DE" sz="2400" dirty="0">
              <a:solidFill>
                <a:schemeClr val="accent5"/>
              </a:solidFill>
              <a:latin typeface="Swiss911 UCm BT" panose="020B060802020206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728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LCARS Multidisplay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9900"/>
      </a:accent1>
      <a:accent2>
        <a:srgbClr val="CC6666"/>
      </a:accent2>
      <a:accent3>
        <a:srgbClr val="DDB18E"/>
      </a:accent3>
      <a:accent4>
        <a:srgbClr val="EFC66A"/>
      </a:accent4>
      <a:accent5>
        <a:srgbClr val="9999FF"/>
      </a:accent5>
      <a:accent6>
        <a:srgbClr val="CC99CC"/>
      </a:accent6>
      <a:hlink>
        <a:srgbClr val="FF9900"/>
      </a:hlink>
      <a:folHlink>
        <a:srgbClr val="CC6666"/>
      </a:folHlink>
    </a:clrScheme>
    <a:fontScheme name="LCARS">
      <a:majorFont>
        <a:latin typeface="Compacta LT Light"/>
        <a:ea typeface=""/>
        <a:cs typeface=""/>
      </a:majorFont>
      <a:minorFont>
        <a:latin typeface="Swiss911 UCm B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Larissa">
  <a:themeElements>
    <a:clrScheme name="Larissa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Lariss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154</Words>
  <Application>Microsoft Office PowerPoint</Application>
  <PresentationFormat>Benutzerdefiniert</PresentationFormat>
  <Paragraphs>31</Paragraphs>
  <Slides>5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11" baseType="lpstr">
      <vt:lpstr>Arial</vt:lpstr>
      <vt:lpstr>Calibri</vt:lpstr>
      <vt:lpstr>Compacta LT Light</vt:lpstr>
      <vt:lpstr>Swiss911 UCm BT</vt:lpstr>
      <vt:lpstr>Wingdings</vt:lpstr>
      <vt:lpstr>Office Theme</vt:lpstr>
      <vt:lpstr>Der Gedanke in der Maschine</vt:lpstr>
      <vt:lpstr>KOMMUNIKATIONSTECHNIK der nächsten Generation</vt:lpstr>
      <vt:lpstr>MENTALE WERKZEUGE</vt:lpstr>
      <vt:lpstr>MENTALE WERKZEUGE</vt:lpstr>
      <vt:lpstr>…Maschinengedanken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Der Gedanke in der Maschine</dc:title>
  <dc:creator>Ronald Römer</dc:creator>
  <cp:lastModifiedBy>Matthias Wolff</cp:lastModifiedBy>
  <cp:revision>97</cp:revision>
  <dcterms:created xsi:type="dcterms:W3CDTF">2014-09-19T12:25:18Z</dcterms:created>
  <dcterms:modified xsi:type="dcterms:W3CDTF">2014-09-22T08:00:39Z</dcterms:modified>
</cp:coreProperties>
</file>

<file path=docProps/thumbnail.jpeg>
</file>